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303" r:id="rId4"/>
    <p:sldId id="257" r:id="rId6"/>
    <p:sldId id="258" r:id="rId7"/>
    <p:sldId id="259" r:id="rId8"/>
    <p:sldId id="282" r:id="rId9"/>
    <p:sldId id="283" r:id="rId10"/>
    <p:sldId id="284" r:id="rId11"/>
    <p:sldId id="285" r:id="rId12"/>
    <p:sldId id="286" r:id="rId13"/>
    <p:sldId id="287" r:id="rId14"/>
    <p:sldId id="260" r:id="rId15"/>
    <p:sldId id="261" r:id="rId16"/>
    <p:sldId id="262" r:id="rId17"/>
    <p:sldId id="263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64" r:id="rId26"/>
    <p:sldId id="265" r:id="rId27"/>
    <p:sldId id="266" r:id="rId28"/>
    <p:sldId id="267" r:id="rId29"/>
    <p:sldId id="268" r:id="rId30"/>
    <p:sldId id="269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270" r:id="rId40"/>
    <p:sldId id="271" r:id="rId41"/>
    <p:sldId id="272" r:id="rId42"/>
    <p:sldId id="273" r:id="rId43"/>
    <p:sldId id="274" r:id="rId44"/>
    <p:sldId id="275" r:id="rId45"/>
    <p:sldId id="278" r:id="rId46"/>
    <p:sldId id="279" r:id="rId47"/>
    <p:sldId id="280" r:id="rId4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bc650320008bd19f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f83aac0?pid=2be696054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在经济全球化、信息化深入发展的今天，人类交往的世界性比过去任</a:t>
            </a:r>
            <a:endParaRPr lang="zh-CN" altLang="en-US" sz="2800" b="0" i="0" u="sng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何时候都更深入、更广泛，各种文明之间形成了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你中有我、我中有</a:t>
            </a:r>
            <a:endParaRPr lang="zh-CN" altLang="en-US" sz="2800" b="0" i="0" u="sng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你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的相互依存关系，联系空前紧密，比以往任何时候更需要相互学</a:t>
            </a:r>
            <a:endParaRPr lang="zh-CN" altLang="en-US" sz="2800" b="0" i="0" u="sng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习、相互交流、相互借鉴。</a:t>
            </a:r>
            <a:r>
              <a:rPr lang="zh-CN" altLang="en-US" sz="2800" b="0" i="0" u="sng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⑥</a:t>
            </a: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文明之间的差异不应该成为世界冲突的</a:t>
            </a:r>
            <a:endParaRPr lang="zh-CN" altLang="en-US" sz="2800" b="0" i="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根源，而应该成为整个人类文明进步的动力。</a:t>
            </a:r>
            <a:endParaRPr lang="zh-CN" altLang="en-US" sz="2800" b="0" i="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</a:t>
            </a: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面对百年未有之大变局，当今世界各国更应加强文明交流互鉴，汲</a:t>
            </a:r>
            <a:endParaRPr lang="zh-CN" altLang="en-US" sz="2800" b="0" i="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取历史智慧，共同推动人类社会的发展，开创人类文明的新局面。</a:t>
            </a:r>
            <a:r>
              <a:rPr lang="en-US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⑦</a:t>
            </a:r>
            <a:endParaRPr lang="en-US" altLang="en-US" sz="2800" b="0" i="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r" latinLnBrk="1">
              <a:lnSpc>
                <a:spcPts val="5100"/>
              </a:lnSpc>
            </a:pPr>
            <a:endParaRPr lang="en-US" altLang="en-US" sz="2800" b="0" i="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有删改）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e9eb0d33?pid=2be69605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659be8a86?pid=9e9eb0d33&amp;color=0,0,0&amp;vtp=1&amp;bbb=1&amp;hb=1"/>
          <p:cNvSpPr/>
          <p:nvPr/>
        </p:nvSpPr>
        <p:spPr>
          <a:xfrm>
            <a:off x="612775" y="1130300"/>
            <a:ext cx="10963910" cy="52127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①运用比喻，将人类 文明比作混沌的自然世界中光彩夺目的画卷，形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象描绘了人类文 明在自然世界中的独 特地位和辉煌成就。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②比喻论证，语言富有文采。将人类历史比作宏伟画卷，突出文明相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互交流、借鉴、 融合在人类历史中的作用。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③举例论证，多用整句，语言有气势，铿锵有力，论述了文明交流互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鉴的重大意义。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④举例论证，举张骞通西域、郑和下西洋的历史事例，证明分论点，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增强论证的说服力。通过具体事例来证明论点，具有直观性和可信度。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  <a:buClrTx/>
              <a:buSzTx/>
              <a:buNone/>
            </a:pP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59be8a86?pid=9e9eb0d33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⑤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联系当前形势，阐述相互交流、相互借鉴的必要性。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⑥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号召展望。提出对文明交流的倡议，展望开创人类文明的新局面。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59be8a86?pid=9e9eb0d33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0" i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文章由远及近，由外国到中国，论述了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文明的交流互鉴，推动文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明的繁荣发展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这一中心论点。文章条理清楚，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两个分论点都分别放在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文段开头，十分醒目。多采用举例论证、道理论证，语言简洁，逻辑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缜密。几处道理论证，增强了说服力和权威性。文明因交流而多彩，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文明因互鉴而丰富。文明交流互鉴，是推动人类文明进步和世界和平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发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展的重要动力，是让世界变得更加美丽，让各国人民生活得更加美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好的必由之路。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b545884?pid=56e72b80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主题阅读二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c644a15e4?pid=7db545884&amp;color=0,0,0&amp;vtp=1&amp;bbb=1&amp;h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孩子的力量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列夫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·托尔斯泰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打死他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枪毙他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把这个坏蛋立刻枪毙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打死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打死他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打死他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人群大声叫嚷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有男人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有女人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一大群人押着一个被捆绑的人在街上走着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这个人身材高大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腰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板挺直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步伐坚定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高高地昂起头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这是一个在人民反对政府的战争中站在政府一边的人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P_5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c644a15e4?pid=7db545884&amp;color=0,0,0&amp;vtp=1&amp;bbb=1&amp;hb=1"/>
              <p:cNvSpPr/>
              <p:nvPr/>
            </p:nvSpPr>
            <p:spPr>
              <a:xfrm>
                <a:off x="612648" y="468000"/>
                <a:ext cx="10963656" cy="5092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他被抓获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现在押去处决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有什么办法呢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力量并不总在我们一边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有什么办法呢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现在是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他们的天下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死就死吧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看来只能这样了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耸耸肩膀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对人群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的叫嚷报以冷冷的一笑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他是警察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今天早晨还向我们开过枪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人群嚷道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但人群并没有停下来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仍押着他往前走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当他们来到那条横着昨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天在军警枪下遇难的人的尸体的街上时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人群狂怒了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0927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5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c644a15e4?pid=7db545884&amp;color=0,0,0&amp;vtp=1&amp;bbb=1&amp;hb=1"/>
              <p:cNvSpPr/>
              <p:nvPr/>
            </p:nvSpPr>
            <p:spPr>
              <a:xfrm>
                <a:off x="612648" y="468000"/>
                <a:ext cx="10963656" cy="5969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不要再拖延时间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就在这儿枪毙那无赖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还把他押到哪儿去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 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人群嚷道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被俘的人阴沉着脸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只把头昂得更高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但领头的人决定把他押到广场上去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在那里解决他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离广场已经不远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在一片肃静中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人群后传来一个孩子的哭叫</a:t>
                </a:r>
                <a:endParaRPr lang="en-US" altLang="zh-CN" sz="280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声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爸爸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爸爸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一个六岁的男孩边哭边叫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推开人群往俘虏那边</a:t>
                </a:r>
                <a:endParaRPr lang="en-US" altLang="zh-CN" sz="280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挤去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爸爸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他们要把你怎么样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等一等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等一等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把我也带去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带</a:t>
                </a:r>
                <a:endParaRPr lang="en-US" altLang="zh-CN" sz="280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孩子旁边的人群停止了叫喊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他们仿佛受到强大的冲击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</a:t>
                </a:r>
                <a:endParaRPr lang="en-US" altLang="zh-CN" sz="280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700"/>
                  </a:lnSpc>
                </a:pP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群分开来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让孩子往父亲那边挤去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10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9690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644a15e4?pid=7db545884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瞧这孩子多可爱啊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一个女人说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你要找谁呀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另一个女人向男孩俯下身去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我要爸爸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放我到爸爸那儿去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男孩尖声回答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你几岁啊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孩子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你们想把爸爸怎么样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男孩问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回家去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孩子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回到妈妈那儿去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一个男人对孩子说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00" b="0" i="0" u="wavy" kern="0" spc="-99900" smtClean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51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俘虏已听见孩子的声音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也听见人家对他说的话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他的脸色越发</a:t>
                </a:r>
                <a:endParaRPr lang="en-US" altLang="zh-CN" sz="2800" u="wavy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5100"/>
                  </a:lnSpc>
                </a:pP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阴沉了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5100"/>
                  </a:lnSpc>
                </a:pPr>
                <a:r>
                  <a:rPr lang="en-US" altLang="zh-CN" sz="280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他没有母亲</a:t>
                </a:r>
                <a:r>
                  <a:rPr lang="en-US" altLang="zh-CN" sz="280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他对那叫孩子去找母亲的人说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⑩</m:t>
                        </m:r>
                      </m:sup>
                    </m:sSup>
                  </m:oMath>
                </a14:m>
                <a:r>
                  <a:rPr lang="en-US" altLang="zh-CN" sz="10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644a15e4?pid=7db545884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男孩在人群里一直往前挤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挤到父亲身边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爬到他身上去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人群一直叫着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打死他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吊死他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枪毙坏蛋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⑪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你干吗从家里跑出来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父亲对孩子说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他们要拿你怎么样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孩子问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你这么办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父亲说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什么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你认识卡秋莎吗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那个邻居阿姨吗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怎么不认识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51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好吧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你先到她那儿去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待在那里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我就来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u="wavy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644a15e4?pid=7db545884&amp;color=0,0,0&amp;vtp=1&amp;bbb=1&amp;hb=1"/>
              <p:cNvSpPr/>
              <p:nvPr/>
            </p:nvSpPr>
            <p:spPr>
              <a:xfrm>
                <a:off x="612648" y="468000"/>
                <a:ext cx="10963656" cy="5842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你不去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我也不去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男孩说着哭起来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你为什么不去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endParaRPr lang="en-US" altLang="zh-CN" sz="2800" u="wavy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他们会打你的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u="wavy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不会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他们不会的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他们就是这样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⑫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俘虏放下男孩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走到人群中那个发号施令的人跟前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听我说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你们要打死我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不论怎样都行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也不论在什么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地方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但就是不要当着他的面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他指指男孩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你们放开我两分钟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抓住我的一只手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我就对他说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我跟您一起去溜达溜达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您是我的朋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这样他就会走了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到那时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到那时你们要怎么打死我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就随你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们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⑬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420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09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36e43341.fixed?pid=c1e624a1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外国作家作品研习——多样的文化</a:t>
            </a:r>
            <a:endParaRPr lang="en-US" altLang="zh-CN" sz="4000" dirty="0"/>
          </a:p>
        </p:txBody>
      </p:sp>
      <p:sp>
        <p:nvSpPr>
          <p:cNvPr id="3" name="C_2#336e43341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336e43341.fixed?pid=c1e624a1f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单元主题阅读·多样的文化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644a15e4?pid=7db545884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领头的人同意了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然后俘虏又抱起孩子说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乖孩子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到卡秋莎阿姨那儿去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我同这位朋友一起溜达溜达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我们再溜达一会儿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你先去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你去吧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乖孩子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男孩盯住父亲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头一会儿转向这边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一会儿转向那边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接着思索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好孩子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你一定来吗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c644a15e4?pid=7db545884&amp;color=0,0,0&amp;vtp=1&amp;bbb=1&amp;hb=1"/>
              <p:cNvSpPr/>
              <p:nvPr/>
            </p:nvSpPr>
            <p:spPr>
              <a:xfrm>
                <a:off x="612648" y="468000"/>
                <a:ext cx="10963656" cy="609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男孩听从父亲的话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一个女人把他从人群带出去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等孩子看不见了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俘虏说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现在我准备好了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你们打死我吧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这时候发生了完全意想不到和难以理解的事情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这些一时变得残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对人充满仇恨的人觉醒了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一个女人说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把他放了吧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又一个人说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放了他吧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放了他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放了他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人群叫喊起来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⑭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48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刚才还在憎恨群众的他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竟双手蒙住脸放声大哭起来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48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他是个有罪的人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但从人群中跑出去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却没人拦住他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>
                  <a:solidFill>
                    <a:prstClr val="black"/>
                  </a:solidFill>
                </a:endParaRPr>
              </a:p>
              <a:p>
                <a:pPr lvl="0" algn="r" latinLnBrk="1">
                  <a:lnSpc>
                    <a:spcPts val="48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有删改）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c644a15e4?pid=7db54588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0960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45bcd9e0?pid=7db5458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07e4ac6c4?pid=a45bcd9e0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①开篇设置悬念，引发读者的阅读兴趣。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为下文警察的出场进行铺垫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表现了人们的亢奋和愤怒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，与结尾处人们的宽容形成反差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突出小说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对警察进行外貌、动作描写，突出他对群众的蔑视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显示其高傲的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矛盾初起：警察被抓，要被押去处决。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对警察进行心理、动作描写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揭示其与群众对立的立场和对群众的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冷漠态度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7e4ac6c4?pid=a45bcd9e0&amp;color=0,0,0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⑤揭露警察的罪行。交代上文人们要“打死他”的原因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引出下文一系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列情节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承上启下，是小说情节的第一个小高潮。“遇难的人的尸体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将人们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的狂怒推到极点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对警察进行神态、动作描写，使他的冷漠、固执、高傲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在群众的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呐喊声中显得更加鲜明突出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。与下文写其态度变化形成鲜明对比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强小说的艺术感染力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7e4ac6c4?pid=a45bcd9e0&amp;color=0,0,0&amp;mp=1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⑧情节陡起波澜。“肃静”与“哭叫声”对比，渲染凝重的氛围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推动故事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情节发展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“人群停止了叫喊”承上启下，将小说情节再次推向高潮。“分开来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动作描写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，为下文人们的宽容进行铺垫。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男人对孩子的关切和警察的话，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点出了孩子已经失去母亲的情况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为下文人们宽恕警察进行铺垫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人群的叫喊，使情势再度紧张起来。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7e4ac6c4?pid=a45bcd9e0&amp;color=0,0,0&amp;mp=1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⑫父子对白。父亲的耐心和温和、孩子的急切和不舍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显示了父子之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间浓浓的亲情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。为下文人们改变对警察的态度进行铺垫。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警察的请求表明他不惧死亡，但害怕孩子受到伤害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这为人们宽恕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他充分蓄势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三个层次的呼声，与开始人们要杀死俘虏的呐喊形成鲜明对比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明人们对俘虏的态度发生了根本的改变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，情节又一次达到高潮。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7e4ac6c4?pid=a45bcd9e0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文章通过警察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（即俘虏）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和群众在一个孩子出场前后态度的变化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凸显亲情的伟大力量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，从而折射出人性的光芒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小说的故事情节发展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，浓浓亲情动人心弦。孩子的出场推动了故事情节的发展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了双方的对立态度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使文章从起初的剑拔弩张逆转为后来的充满温情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情节跌宕起伏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，悬念迭出，吸引读者。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af1b3247?pid=56e72b80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主题阅读三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e29a3bd14?sp=1&amp;pid=baf1b3247&amp;color=0,0,0&amp;vtp=1&amp;bbb=1&amp;hb=1"/>
              <p:cNvSpPr/>
              <p:nvPr/>
            </p:nvSpPr>
            <p:spPr>
              <a:xfrm>
                <a:off x="612648" y="1174454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越野滑雪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美］海明威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缆车又颠了一下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停了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尼克正在行李车厢里给滑雪板上蜡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靴尖塞进滑雪板上的铁夹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牢牢扣上夹子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他从车厢边缘跳下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落脚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在硬邦邦的冰壳上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来一个弹跳旋转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蹲下身子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把滑雪杖拖在背后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一溜烟滑下山坡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乔治在下面的雪坡上一落一起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再一落就不见了人影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尼克顺着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陡起陡伏的山坡滑下去时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那股冲势加上猛然下滑的劲儿把他弄得浑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P_5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-1446" b="-123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e29a3bd14?sp=1&amp;pid=baf1b3247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然忘却一切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只觉得身子里有一股飞翔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下坠的奇妙感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他挺起身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稍稍来个上滑姿势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一下子又往下滑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往下滑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冲下最后一个陡峭的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长坡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越滑越快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越滑越快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雪坡似乎在他脚下消失了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身子下蹲得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几乎倒坐在滑雪板上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尽量把重心放低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只见飞雪犹如沙暴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他知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道速度太快了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但他稳住了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随即一搭被风刮进坑里的软雪把他绊倒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滑雪板一阵磕磕绊绊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他接连翻了几个筋斗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然后停住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两腿交叉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滑雪板朝天翘起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鼻子耳朵里满是雪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乔治站在坡下稍远的地方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正噼噼啪啪地拍掉风衣上的雪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e29a3bd14?sp=1&amp;pid=baf1b3247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你的姿势真美妙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他大声叫道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那搭烂糟糟的雪真该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把我也绊了一跤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在峡谷滑雪什么滋味儿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尼克挣扎着站起来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你得靠左滑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因为谷底有堵栅栏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所以飞速冲下去后得来个大旋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等一会儿我们一起去滑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你先去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我想看你滑下峡谷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5100"/>
                  </a:lnSpc>
                </a:pPr>
                <a:r>
                  <a:rPr lang="en-US" altLang="zh-CN" sz="280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尼克赶过乔治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他的滑雪板开始有点打滑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随后一下子猛冲下</a:t>
                </a:r>
                <a:endParaRPr lang="en-US" altLang="zh-CN" sz="280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vl="0" latinLnBrk="1">
                  <a:lnSpc>
                    <a:spcPts val="5100"/>
                  </a:lnSpc>
                </a:pP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他坚持靠左滑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末了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在冲向栅栏时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紧紧并拢双膝</a:t>
                </a:r>
                <a:r>
                  <a:rPr lang="en-US" altLang="zh-CN" sz="280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像拧紧螺</a:t>
                </a:r>
                <a:endParaRPr lang="en-US" altLang="zh-CN" sz="2800" u="wavy" dirty="0"/>
              </a:p>
            </p:txBody>
          </p:sp>
        </mc:Choice>
        <mc:Fallback>
          <p:sp>
            <p:nvSpPr>
              <p:cNvPr id="2" name="P_5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8ad7beee?pid=336e43341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主题解读</a:t>
            </a:r>
            <a:endParaRPr lang="en-US" altLang="zh-CN" sz="3200" dirty="0"/>
          </a:p>
        </p:txBody>
      </p:sp>
      <p:sp>
        <p:nvSpPr>
          <p:cNvPr id="3" name="P_4_BD#bda4ac474?pid=a8ad7beee&amp;color=0,0,0&amp;vtp=1&amp;bbb=1&amp;hb=1"/>
          <p:cNvSpPr/>
          <p:nvPr/>
        </p:nvSpPr>
        <p:spPr>
          <a:xfrm>
            <a:off x="612648" y="954024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文化的多样性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主要指人类文化在其表现形式上的丰富多样和差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。文化在不同的时期和不同的地方具有各种不同的表现形式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界上每个民族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、每个国家都有自己独特的文化，其文化各具特色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习不同的文化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，可以拓宽文化视野、提升文化素养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可以探究其人文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，探寻丰富多彩的心灵世界，理解人性的复杂与多样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形成积极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向上的人文精神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。本单元的课文都选自世界文学史上的优秀小说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现了人类对社会的认识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，揭示了人类成长的精神轨迹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我们新时代青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，要尊重文化的多样性和差异性，重视文化交流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在学习和传播中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华文化的同时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，积极借鉴国外优秀文化成果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为促进世界文化多样性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发展作出贡献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29a3bd14?sp=1&amp;pid=baf1b3247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旋似的旋转身子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把滑雪板向右来个急转弯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扬起滚滚白雪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然后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慢慢减速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跟铁丝栅栏平行地站住了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他抬头看看山上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乔治正屈起双膝滑下山来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两支滑雪杖像虫子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的细腿那样荡着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杖尖触到地面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掀起阵阵白雪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他一腿下跪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一腿拖随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整个身子来个漂亮的右转弯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蹲着滑行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双腿一前一后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飞快移动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身子探出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防止旋转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两支滑雪杖像两个光点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把弧线衬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托得更加突出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一切都笼罩在漫天飞舞的白雪中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尼克用滑雪板把铁丝栅栏最高一股铁丝压下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乔治纵身越过去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他们沿路屈膝滑行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进入一片松林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路面结着光亮的冰层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被拖运原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29a3bd14?sp=1&amp;pid=baf1b3247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木的马儿拉的犁弄脏了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染得一搭橙红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一搭烟黄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两人一直沿着路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边那片雪地滑行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大路陡然往下倾斜通往小河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然后笔直上坡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透过林子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看得见一座饱经风吹雨打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屋檐较低的长形房子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走近了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看出窗框漆成绿色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油漆在剥落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他们把滑雪板竖靠在客栈墙上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把靴子蹬蹬干净才走进去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客栈里黑咕隆咚的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有只大瓷火炉在屋角亮着火光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天花板很低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屋内两边酒渍斑斑的暗黑色桌子后面摆着光溜溜的长椅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两个瑞士人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坐在炉边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喝着小杯混浊的新酒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尼克和乔治在炉子另一边靠墙坐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一个围着蓝围裙的姑娘走过来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29a3bd14?sp=1&amp;pid=baf1b324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来瓶西昂酒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乔治说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你对酒比我内行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姑娘走出去了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没一项玩意儿真正比得上滑雪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尼克说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你滑了老长一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头一回歇下来的时候就会有这么个感觉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乔治说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真是妙不可言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姑娘拿进酒来又出去了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他们听见她在隔壁房里唱歌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门开了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一帮子从大路那头来的伐木工人走进来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在屋里把靴子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上的雪跺掉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身上直冒水汽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女招待给这帮人送来了三公升新酒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29a3bd14?sp=1&amp;pid=baf1b3247&amp;color=0,0,0&amp;vtp=1&amp;bbb=1&amp;hb=1"/>
              <p:cNvSpPr/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们分坐两桌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光抽烟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不作声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脱了帽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有的背靠着墙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有的趴在桌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屋外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拉运木雪橇的马儿偶尔一仰脖子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铃铛就清脆地叮当作响</a:t>
                </a:r>
                <a:endParaRPr lang="en-US" altLang="zh-CN" sz="100" b="0" i="0" kern="0" spc="-99900" smtClean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乔治和尼克都高高兴兴的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他们两人很合得来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他们知道回去还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有一段路程可滑呢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你几时得回学校去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乔治回答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我得赶十点四十的车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真希望你能留下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我们明天上百合花峰去滑雪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_BD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2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29a3bd14?sp=1&amp;pid=baf1b3247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我得上学啊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乔治说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哎呀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难道你不希望我们能就这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么在一起闲逛吗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带上滑雪板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乘上火车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到一个地方滑个痛快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好上路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找客栈投宿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再一直越过奥伯兰山脉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直奔瓦莱州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穿过恩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加丁谷地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就这样穿过黑森林区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哎呀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都是好地方啊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就是你今年夏天钓鱼的地方吧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他们喝干了剩酒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尼克双肘撑在桌上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乔治往墙上颓然一靠</a:t>
            </a:r>
            <a:r>
              <a:rPr lang="en-US" altLang="zh-CN" sz="280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细节描写］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e29a3bd14?sp=1&amp;pid=baf1b3247&amp;color=0,0,0&amp;vtp=1&amp;bbb=1&amp;hb=1"/>
              <p:cNvSpPr/>
              <p:nvPr/>
            </p:nvSpPr>
            <p:spPr>
              <a:xfrm>
                <a:off x="612648" y="468000"/>
                <a:ext cx="10963656" cy="609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也许我们再也没机会滑雪了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我们一定得滑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热切向往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否则就没意思了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我们要去滑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没错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同声附和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我们一定得滑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再次强调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尼克附和说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希望我们能就此说定了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同声附和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乔治说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尼克站起身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他把风衣扣紧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他拿起靠墙放着的两支滑雪杖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u="wavy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说定了可一点也靠不住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峰回路转，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倍觉失落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⑨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他们开了门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走出去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天气很冷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雪结得硬邦邦的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大路一直爬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上山坡通到松林里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vl="0" algn="r" latinLnBrk="1">
                  <a:lnSpc>
                    <a:spcPts val="4800"/>
                  </a:lnSpc>
                </a:pP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（陈良廷译，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有删改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_BD#e29a3bd14?sp=1&amp;pid=baf1b324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0960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b16557c?pid=baf1b324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58e97a95f?pid=34b16557c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①以简练的语言描绘出尼克滑雪的姿态。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运用比喻，生动地表现了野外滑雪的刺激。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通过乔治的话语侧面描写尼克。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运用比喻，生动贴切。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运用比喻，画面感强烈。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第一部分：滑雪。多从尼克的角度来写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要么侧重他本人滑雪时的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，要么通过他的眼睛来展现乔治滑雪时的姿态。］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8e97a95f?pid=34b16557c&amp;color=0,0,0&amp;mp=1&amp;vtp=1&amp;bt=1&amp;bbb=1&amp;hb=1"/>
          <p:cNvSpPr/>
          <p:nvPr/>
        </p:nvSpPr>
        <p:spPr>
          <a:xfrm>
            <a:off x="612648" y="46634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⑥被弄脏了的冰层、“屋檐较低的长形房子”的窗框上剥落的油漆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之前的白雪形成鲜明的对比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BD.4_1#d50cf99a6?pid=34b16557c&amp;color=0,0,0&amp;vtp=1&amp;bbb=1&amp;hb=1&amp;hltap=1"/>
          <p:cNvSpPr/>
          <p:nvPr/>
        </p:nvSpPr>
        <p:spPr>
          <a:xfrm>
            <a:off x="612648" y="180601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分析此处细节描写的作用。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_1#d50cf99a6?pid=34b16557c&amp;color=0,0,0&amp;vtp=1&amp;bbb=1&amp;hb=1&amp;hla=1"/>
          <p:cNvSpPr/>
          <p:nvPr/>
        </p:nvSpPr>
        <p:spPr>
          <a:xfrm>
            <a:off x="612648" y="243339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酒渍斑斑的暗黑色桌子”“光溜溜的长椅”“混浊的新酒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渲染了单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调压抑的气氛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。作者通过“客栈里黑咕隆咚的”“天花板很低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等多个细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节刻画了客栈的破败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，与白雪皑皑的山间峡谷形成鲜明对比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围由此发生变化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情节也由此发生转折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32c6ae7f?pid=34b16557c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⑧伐木工人们的疲惫懒散与野外滑雪者的昂扬奋发形成鲜明对比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儿脖子上的铃铛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“清脆地叮当作响”是此处唯一的亮色。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第二部分：喝酒。通过对喝酒的人物和客栈环境的描写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营造了沉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、压抑的氛围，是对旷野雪原的反面映衬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从侧面表现了主人公对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现实世界的抗拒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32c6ae7f?pid=34b16557c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⑨两人一再相约，表明他们对此有强烈的愿望和期盼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含蓄表达了两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人依依不舍的心情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。既反映出两人对实现“再一次一起滑雪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的愿望的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不自信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，结合细节描写可知，也折射出两人略为惘然的心境。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第三部分：畅想。渴望跃峰穿林尽情滑雪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却因现实生活而不能如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表现了他们想通过滑雪摆脱现实生活的牵绊却事与愿违的失落与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沮丧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6e72b80c?pid=336e43341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</a:t>
            </a:r>
            <a:endParaRPr lang="en-US" altLang="zh-CN" sz="3200" dirty="0"/>
          </a:p>
        </p:txBody>
      </p:sp>
      <p:sp>
        <p:nvSpPr>
          <p:cNvPr id="3" name="C_4_BD#2be696054?pid=56e72b80c&amp;color=0,0,0&amp;vtp=1&amp;bbb=1"/>
          <p:cNvSpPr/>
          <p:nvPr/>
        </p:nvSpPr>
        <p:spPr>
          <a:xfrm>
            <a:off x="612648" y="954024"/>
            <a:ext cx="10963656" cy="697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主题阅读一</a:t>
            </a:r>
            <a:endParaRPr lang="en-US" altLang="zh-CN" sz="3200" dirty="0"/>
          </a:p>
        </p:txBody>
      </p:sp>
      <p:sp>
        <p:nvSpPr>
          <p:cNvPr id="4" name="P_5#4ff83aac0?pid=2be696054&amp;color=0,0,0&amp;vtp=1&amp;bbb=1&amp;hb=1"/>
          <p:cNvSpPr/>
          <p:nvPr/>
        </p:nvSpPr>
        <p:spPr>
          <a:xfrm>
            <a:off x="612648" y="1635586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人类文明繁荣发展是文明交流互鉴的结果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援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多姿多彩是人类文明的本色，交流互鉴是推动人类文明进步的重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要动力。历史和实践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充分表明，不同文明之间只有平等交流、互学互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鉴，才能为人类破解时代难题、共创美好未来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提供强大精神指引。文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明的交流互鉴，推动文明的繁荣发展。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32c6ae7f?pid=34b16557c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海明威将文学作品同冰山类比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冰山在海里移动很是庄严宏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，这是因为它只有八分之一露在水面上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小说的情节是尼克与乔治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的越野滑雪及在客栈的逗留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，这只是小说露出水面的八分之一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小说已有的情节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，可以推测出其背后隐藏着更为丰富的内容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尤其是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两人在滑雪之外的生活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。这种情节安排使小说有大量留白，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引人遐思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阅读过此文的读者会产生共鸣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：越长大越有一种无力的感觉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被生活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困住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，不能随心所欲。乔治和尼克在分别时一再相约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大家都明白它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实现起来有相当大的困难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e106b0c0?pid=336e4334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主题积累</a:t>
            </a:r>
            <a:endParaRPr lang="en-US" altLang="zh-CN" sz="3200" dirty="0"/>
          </a:p>
        </p:txBody>
      </p:sp>
      <p:sp>
        <p:nvSpPr>
          <p:cNvPr id="3" name="C_4_BD#a044cb60c?pid=de106b0c0&amp;color=0,0,0&amp;vtp=1&amp;bbb=1"/>
          <p:cNvSpPr/>
          <p:nvPr/>
        </p:nvSpPr>
        <p:spPr>
          <a:xfrm>
            <a:off x="612648" y="95402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一、积累格言</a:t>
            </a:r>
            <a:endParaRPr lang="en-US" altLang="zh-CN" sz="3200" dirty="0"/>
          </a:p>
        </p:txBody>
      </p:sp>
      <p:sp>
        <p:nvSpPr>
          <p:cNvPr id="5" name="文本框 4"/>
          <p:cNvSpPr txBox="1"/>
          <p:nvPr/>
        </p:nvSpPr>
        <p:spPr>
          <a:xfrm>
            <a:off x="612775" y="1506220"/>
            <a:ext cx="11174095" cy="53619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indent="0" fontAlgn="auto" latinLnBrk="1">
              <a:lnSpc>
                <a:spcPts val="45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1.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没有文化交流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就没有文化发展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交流是不可避免的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无论谁都挡不住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。——季羡林</a:t>
            </a:r>
            <a:endParaRPr lang="en-US" altLang="zh-CN" sz="2800">
              <a:solidFill>
                <a:prstClr val="black"/>
              </a:solidFill>
            </a:endParaRPr>
          </a:p>
          <a:p>
            <a:pPr lvl="0" indent="0" fontAlgn="auto" latinLnBrk="1">
              <a:lnSpc>
                <a:spcPts val="45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2.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各美其美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美人之美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美美与共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天下大同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。——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费孝通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indent="0" algn="l" fontAlgn="auto" latinLnBrk="1">
              <a:lnSpc>
                <a:spcPts val="45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3.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我们尊重文化多样性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首先就要保护好中国自身的文化多样性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……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indent="0" fontAlgn="auto" latinLnBrk="1">
              <a:lnSpc>
                <a:spcPts val="45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强中华民族大团结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长远和根本的是增强文化认同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建设各民族共有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indent="0" fontAlgn="auto" latinLnBrk="1">
              <a:lnSpc>
                <a:spcPts val="45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精神家园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积极培养中华民族共同体意识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。——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郝时远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indent="0" fontAlgn="auto" latinLnBrk="1">
              <a:lnSpc>
                <a:spcPts val="45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4.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不同文化之间的交流过去已被多次证明是人类文明发展的里程碑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。—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indent="0" fontAlgn="auto" latinLnBrk="1">
              <a:lnSpc>
                <a:spcPts val="45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罗素</a:t>
            </a:r>
            <a:endParaRPr lang="en-US" altLang="zh-CN" sz="2800" dirty="0"/>
          </a:p>
          <a:p>
            <a:pPr lvl="0" latinLnBrk="1">
              <a:lnSpc>
                <a:spcPts val="5100"/>
              </a:lnSpc>
            </a:pP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604b888b?pid=de106b0c0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二、积累事例</a:t>
            </a:r>
            <a:endParaRPr lang="en-US" altLang="zh-CN" sz="3200" dirty="0"/>
          </a:p>
        </p:txBody>
      </p:sp>
      <p:sp>
        <p:nvSpPr>
          <p:cNvPr id="3" name="P_5#943a851d0?sp=1&amp;pid=a604b888b&amp;color=0,0,0&amp;vtp=1&amp;bbb=1"/>
          <p:cNvSpPr/>
          <p:nvPr/>
        </p:nvSpPr>
        <p:spPr>
          <a:xfrm>
            <a:off x="612648" y="1094190"/>
            <a:ext cx="10963656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很多语言面临消亡的危机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以现代科技和大工业为核心的现代化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正在对全球加以普遍一致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的改造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使得人类的外部物质世界和生活方式变得单调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雷同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以语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言为例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世界上曾经有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7 000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8 000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种彼此明显不同的语言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时至今日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还在使用的语言大致有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6 000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但充满活力的语言并不多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其中有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一半不到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10 000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人会说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1/4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1 000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人会说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在大致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6 000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种语言中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很多语言面临消亡的危机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每一种语言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不仅有着自身的魅力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本民族历史文化的记录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一旦消失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就宣告着一个文明的湮灭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的消亡意味着世界文化多样性的减少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因为在语言丢失的同时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4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以这种语言为载体的文化也可能消失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43a851d0?sp=1&amp;pid=a604b888b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在跨文化阅读中体验多样性的文化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个世界读书日来临之际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中文名叫林步冉的加拿大人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住在南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平米的陋室里细读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红楼梦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一边欣赏中文的丰富表达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一边感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受包罗万象的中国世情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并将阅读感受体现在颇具中式意境的画作中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哈佛大学教授包弼德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在录制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哈佛通识课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过程中直接唱出了儒家经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典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大学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林步冉和包弼德在阅读中实现了和遥远文明的对话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在空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间和时间两个维度上拓宽了眼界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体验到了多样化文化的魅力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0289bf81?pid=336e43341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主题思考</a:t>
            </a:r>
            <a:endParaRPr lang="en-US" altLang="zh-CN" sz="3200" dirty="0"/>
          </a:p>
        </p:txBody>
      </p:sp>
      <p:sp>
        <p:nvSpPr>
          <p:cNvPr id="3" name="QB_4_BD.4_1#ba27d28e7?pid=70289bf81&amp;color=0,0,0&amp;vtp=1&amp;bbb=1&amp;hb=1&amp;hltap=1"/>
          <p:cNvSpPr/>
          <p:nvPr/>
        </p:nvSpPr>
        <p:spPr>
          <a:xfrm>
            <a:off x="612648" y="954024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中国文化历史悠久，世界文化丰富多彩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新时代的青年应如何对待多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样性的文化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？请谈谈你的理解，200字左右。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5_1#ba27d28e7?pid=70289bf81&amp;color=0,0,0&amp;vtp=1&amp;bbb=1&amp;hb=1&amp;hla=1"/>
          <p:cNvSpPr/>
          <p:nvPr/>
        </p:nvSpPr>
        <p:spPr>
          <a:xfrm>
            <a:off x="612648" y="2101977"/>
            <a:ext cx="10963656" cy="467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示例）在数字地球村中，新时代青年应成为文化摆渡人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对多样性的文化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，我们既不能做孤芳自赏的守塔人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也不应成为随波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逐流的浮萍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。以文化自信为锚，以开放包容为帆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在敦煌壁画的飞天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与巴黎圣母院的玫瑰窗之间寻找美学共鸣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在端午龙舟的鼓点与非洲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鼓的节奏中捕捉生命的律动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。每个青年都是文明的解码器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既可以在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茶道里品读东方哲学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，也可以在咖啡中理解契约精神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文化对话不是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非此即彼的选择题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，而是兼容并蓄的论述题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只有让不同文明在青年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心中展开平等对话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才能奏响人类命运共同体的交响乐章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f83aac0?pid=2be696054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人类文明史源远流长、历尽沧桑。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在混沌的自然世界中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人类文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明像一幅光彩夺目的画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卷，醒目地舒展于天地之间。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①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有了文明，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人类才有了对待自然、社会、自我的态度。这些态度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不但让人类有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了安身立命的身份认同，也让人类有了生生不息、奋斗前行的动力。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世界上先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后出现过数次文明兴起的浪潮，产生了诸多文明，共同组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成了世界文明的百花园。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f83aac0?pid=2be696054&amp;color=0,0,0&amp;vtp=1&amp;bbb=1&amp;hb=1"/>
          <p:cNvSpPr/>
          <p:nvPr/>
        </p:nvSpPr>
        <p:spPr>
          <a:xfrm>
            <a:off x="612648" y="468000"/>
            <a:ext cx="10963656" cy="585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对于世界文明而言，文明的交流互鉴意义重大。文明因交流而多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彩，文明因互鉴而丰富。任何文明都不是孤立存在的，而是始终处于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与其他文明的接触、交流和互动之中。只有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同其他文明交流互鉴、取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长补短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才能持久保持旺盛活力、事实上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人类历史就是一幅不同文明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相互交流、借鉴、融合的宏伟画卷。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②</a:t>
            </a:r>
            <a:r>
              <a:rPr lang="en-US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世人瞩目的古希腊神庙建筑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艺术离不开古代两河流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域、古代埃及等文明的深刻启迪：公元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8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世纪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始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汇集古代希腊、罗马、波斯和印度文化的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百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年翻译运动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”,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开创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了阿拉伯文明的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文化黄金时代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”,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也为欧洲文艺复兴提供了珍贵火种；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f83aac0?pid=2be696054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拜占庭文明继承了古希腊、罗马文化传统，又在文学、建筑、医学、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艺术、军事等诸多领域进行了创新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因而得以延续千年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并影响了欧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洲文明、斯拉夫文明：近代欧洲文明融合了古希腊、罗马文明和中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世纪文明，借助经济、社会、科技领域的突破创造了崭新的工业文明；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拉美文明是欧洲文明、美洲印第安文明与非洲文明碰撞、交流和融合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而产生的文明，在学习和吸收外来文化的基础上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立足于自身实际展开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创新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凝练出别具一格的文明特色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为人类贡献了墨西哥壁画艺术、拉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美发展主义学说、魔幻现实主义文学创作、巴西利亚城市建筑设计等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杰作。</a:t>
            </a:r>
            <a:r>
              <a:rPr lang="zh-CN" altLang="en-US" sz="2800" u="sng" dirty="0">
                <a:latin typeface="Calibri" panose="020F0502020204030204" charset="0"/>
                <a:ea typeface="楷体" panose="02010609060101010101" pitchFamily="34" charset="-122"/>
                <a:cs typeface="楷体" panose="02010609060101010101" pitchFamily="34" charset="-122"/>
              </a:rPr>
              <a:t>③</a:t>
            </a:r>
            <a:endParaRPr lang="en-US" altLang="zh-CN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f83aac0?pid=2be696054&amp;color=0,0,0&amp;vtp=1&amp;bbb=1&amp;hb=1"/>
          <p:cNvSpPr/>
          <p:nvPr/>
        </p:nvSpPr>
        <p:spPr>
          <a:xfrm>
            <a:off x="612013" y="25464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对于中华文明而言，文明的交流借鉴是多层次、多领域的。中华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文明，这个伟大的古老文明之所以延绵不绝、不断为人类文明进步作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出重大贡献，也同其与域外不同文明多层次、多领域的交流互鉴密切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相关。中国最早培植了粟黍和水稻，而西亚培植的大麦、小麦传入中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国，大大丰富了中国人的饮食种类。先秦时期青铜器上即有异域元素，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是中外文明交流互鉴的缩影、汉唐时期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中外物质文化交流互鉴达到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新高度。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张骞凿空西域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开辟了东西方交往的陆路通道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陆上丝绸之路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见证了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使者相望于道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商旅不绝于途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的盛况：有唐一代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丝绸、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茶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叶等各种物品源源不断向西传播，西方货物也通过官私贸易络绎不绝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传入中国，长安无愧为当时的国际大都会。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④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从唐代中期到宋元时期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f83aac0?pid=2be696054&amp;color=0,0,0&amp;vtp=1&amp;bbb=1&amp;hb=1"/>
          <p:cNvSpPr/>
          <p:nvPr/>
        </p:nvSpPr>
        <p:spPr>
          <a:xfrm>
            <a:off x="612013" y="303535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海上丝绸之路见证了</a:t>
            </a: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舶交海中</a:t>
            </a: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不知其数</a:t>
            </a: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的繁华，中国的瓷器、指</a:t>
            </a:r>
            <a:endParaRPr lang="zh-CN" altLang="en-US" sz="2800" b="0" i="0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南针、印刷术、火药更大范围地向西传播。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到了明代，郑和七下西洋，</a:t>
            </a:r>
            <a:endParaRPr lang="zh-CN" altLang="en-US" sz="2800" b="0" i="0" u="sng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扬帆几万里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足迹遍及印度洋、阿拉伯海、红海和非洲东海岸等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30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多个</a:t>
            </a:r>
            <a:endParaRPr lang="zh-CN" altLang="en-US" sz="2800" b="0" i="0" u="sng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国家和地区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在将中国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商品带向世界的同时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也将域外货物和工艺技</a:t>
            </a:r>
            <a:endParaRPr lang="zh-CN" altLang="en-US" sz="2800" b="0" i="0" u="sng" smtClean="0">
              <a:solidFill>
                <a:srgbClr val="000000"/>
              </a:solidFill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术带回中国</a:t>
            </a:r>
            <a:r>
              <a:rPr lang="en-US" altLang="zh-CN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</a:t>
            </a:r>
            <a:r>
              <a:rPr lang="zh-CN" altLang="en-US" sz="2800" b="0" i="0" u="sng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留下中华民族与沿途各国人民友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好交往的佳话。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⑤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在商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品、技术等物质文明取长补短的同时，思想文化领域的互动与交融，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构成人类文明交流互鉴的生动历史图景。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18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世纪在法国出现的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中国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热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演变为法国启蒙运动的重要思想资源。中外历史都告诉我们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文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明的繁盛、人类的进步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离不开求同存异、开放包容，离不开文明交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流、互学互鉴。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9386</Words>
  <Application>WPS 演示</Application>
  <PresentationFormat>宽屏</PresentationFormat>
  <Paragraphs>440</Paragraphs>
  <Slides>44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Cambria Math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12</cp:revision>
  <dcterms:created xsi:type="dcterms:W3CDTF">2025-03-28T13:00:00Z</dcterms:created>
  <dcterms:modified xsi:type="dcterms:W3CDTF">2025-09-03T08:45:52Z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77A19747C3A14E7C9F330FE976D57136_12</vt:lpwstr>
  </property>
  <property fmtid="{D5CDD505-2E9C-101B-9397-08002B2CF9AE}" pid="3" name="KSOProductBuildVer">
    <vt:lpwstr>2052-12.1.0.22529</vt:lpwstr>
  </property>
</Properties>
</file>